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4"/>
  </p:notesMasterIdLst>
  <p:sldIdLst>
    <p:sldId id="256" r:id="rId2"/>
    <p:sldId id="257" r:id="rId3"/>
    <p:sldId id="258" r:id="rId4"/>
    <p:sldId id="259" r:id="rId5"/>
    <p:sldId id="274" r:id="rId6"/>
    <p:sldId id="275" r:id="rId7"/>
    <p:sldId id="260" r:id="rId8"/>
    <p:sldId id="276" r:id="rId9"/>
    <p:sldId id="277" r:id="rId10"/>
    <p:sldId id="261" r:id="rId11"/>
    <p:sldId id="278" r:id="rId12"/>
    <p:sldId id="273"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86" d="100"/>
          <a:sy n="86" d="100"/>
        </p:scale>
        <p:origin x="-128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255D9F2-17F0-4412-B891-E09A56A613D4}" type="datetimeFigureOut">
              <a:rPr lang="ar-IQ" smtClean="0"/>
              <a:pPr/>
              <a:t>27/07/1445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9065E41-BC2B-40DC-87CD-F313E6E97231}" type="slidenum">
              <a:rPr lang="ar-IQ" smtClean="0"/>
              <a:pPr/>
              <a:t>‹#›</a:t>
            </a:fld>
            <a:endParaRPr lang="ar-IQ"/>
          </a:p>
        </p:txBody>
      </p:sp>
    </p:spTree>
    <p:extLst>
      <p:ext uri="{BB962C8B-B14F-4D97-AF65-F5344CB8AC3E}">
        <p14:creationId xmlns:p14="http://schemas.microsoft.com/office/powerpoint/2010/main" val="91211246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09065E41-BC2B-40DC-87CD-F313E6E97231}" type="slidenum">
              <a:rPr lang="ar-IQ" smtClean="0"/>
              <a:pPr/>
              <a:t>12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E01A13-EC63-4FF3-A8E2-1A8151FBA952}" type="datetimeFigureOut">
              <a:rPr lang="ar-IQ" smtClean="0"/>
              <a:pPr/>
              <a:t>27/07/1445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47A5064-69C8-4288-8E30-249E0636384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0E01A13-EC63-4FF3-A8E2-1A8151FBA952}" type="datetimeFigureOut">
              <a:rPr lang="ar-IQ" smtClean="0"/>
              <a:pPr/>
              <a:t>27/07/1445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47A5064-69C8-4288-8E30-249E0636384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7000" r="-37000"/>
          </a:stretch>
        </a:blip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sz="6000" b="1" dirty="0" smtClean="0">
                <a:latin typeface="Aharoni" pitchFamily="2" charset="-79"/>
              </a:rPr>
              <a:t>مكافحة الأدغال</a:t>
            </a:r>
            <a:r>
              <a:rPr lang="ar-IQ" dirty="0" smtClean="0"/>
              <a:t/>
            </a:r>
            <a:br>
              <a:rPr lang="ar-IQ" dirty="0" smtClean="0"/>
            </a:br>
            <a:r>
              <a:rPr lang="ar-IQ" sz="3200" b="1" dirty="0" smtClean="0">
                <a:latin typeface="Andalus" pitchFamily="18" charset="-78"/>
                <a:cs typeface="Andalus" pitchFamily="18" charset="-78"/>
              </a:rPr>
              <a:t>الجزء العملي</a:t>
            </a:r>
            <a:endParaRPr lang="ar-IQ" sz="3200" b="1" dirty="0">
              <a:latin typeface="Andalus" pitchFamily="18" charset="-78"/>
              <a:cs typeface="Andalus" pitchFamily="18" charset="-78"/>
            </a:endParaRPr>
          </a:p>
        </p:txBody>
      </p:sp>
      <p:sp>
        <p:nvSpPr>
          <p:cNvPr id="3" name="عنوان فرعي 2"/>
          <p:cNvSpPr>
            <a:spLocks noGrp="1"/>
          </p:cNvSpPr>
          <p:nvPr>
            <p:ph type="subTitle" idx="1"/>
          </p:nvPr>
        </p:nvSpPr>
        <p:spPr/>
        <p:txBody>
          <a:bodyPr/>
          <a:lstStyle/>
          <a:p>
            <a:endParaRPr lang="ar-IQ" dirty="0" smtClean="0"/>
          </a:p>
          <a:p>
            <a:endParaRPr lang="ar-IQ" dirty="0" smtClean="0"/>
          </a:p>
          <a:p>
            <a:r>
              <a:rPr lang="ar-IQ" b="1" dirty="0" err="1" smtClean="0">
                <a:solidFill>
                  <a:schemeClr val="accent6">
                    <a:lumMod val="40000"/>
                    <a:lumOff val="60000"/>
                  </a:schemeClr>
                </a:solidFill>
              </a:rPr>
              <a:t>م.م</a:t>
            </a:r>
            <a:r>
              <a:rPr lang="ar-IQ" b="1" dirty="0" smtClean="0">
                <a:solidFill>
                  <a:schemeClr val="accent6">
                    <a:lumMod val="40000"/>
                    <a:lumOff val="60000"/>
                  </a:schemeClr>
                </a:solidFill>
              </a:rPr>
              <a:t>. </a:t>
            </a:r>
            <a:r>
              <a:rPr lang="ar-IQ" b="1" dirty="0" smtClean="0">
                <a:solidFill>
                  <a:schemeClr val="accent6">
                    <a:lumMod val="40000"/>
                    <a:lumOff val="60000"/>
                  </a:schemeClr>
                </a:solidFill>
              </a:rPr>
              <a:t>رغد صباح حسن</a:t>
            </a:r>
            <a:endParaRPr lang="ar-IQ" b="1" dirty="0">
              <a:solidFill>
                <a:schemeClr val="accent6">
                  <a:lumMod val="40000"/>
                  <a:lumOff val="6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714348" y="214290"/>
            <a:ext cx="807249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6</a:t>
            </a:r>
            <a:r>
              <a:rPr kumimoji="0" lang="ar-IQ"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الشعير البري </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Wild barely</a:t>
            </a:r>
            <a:endParaRPr kumimoji="0" lang="ar-IQ" sz="2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الأسم</a:t>
            </a:r>
            <a:r>
              <a:rPr lang="ar-IQ" sz="2400" b="1" dirty="0" smtClean="0">
                <a:latin typeface="Arial" pitchFamily="34" charset="0"/>
                <a:cs typeface="Arial" pitchFamily="34" charset="0"/>
              </a:rPr>
              <a:t> العلمي  </a:t>
            </a:r>
            <a:r>
              <a:rPr lang="en-US" sz="2400" b="1" u="sng" dirty="0" err="1" smtClean="0">
                <a:latin typeface="Arial" pitchFamily="34" charset="0"/>
                <a:cs typeface="Arial" pitchFamily="34" charset="0"/>
              </a:rPr>
              <a:t>Hordeum</a:t>
            </a:r>
            <a:r>
              <a:rPr lang="en-US" sz="2400" b="1" u="sng" dirty="0" smtClean="0">
                <a:latin typeface="Arial" pitchFamily="34" charset="0"/>
                <a:cs typeface="Arial" pitchFamily="34" charset="0"/>
              </a:rPr>
              <a:t> </a:t>
            </a:r>
            <a:r>
              <a:rPr lang="en-US" sz="2400" b="1" u="sng" dirty="0" err="1" smtClean="0">
                <a:latin typeface="Arial" pitchFamily="34" charset="0"/>
                <a:cs typeface="Arial" pitchFamily="34" charset="0"/>
              </a:rPr>
              <a:t>glaucum</a:t>
            </a:r>
            <a:r>
              <a:rPr lang="ar-IQ" sz="2400" b="1" u="sng" dirty="0" smtClean="0">
                <a:latin typeface="Arial" pitchFamily="34" charset="0"/>
                <a:cs typeface="Arial" pitchFamily="34" charset="0"/>
              </a:rPr>
              <a:t> </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i="0" u="none" strike="noStrike" cap="none" normalizeH="0" baseline="0" dirty="0" smtClean="0">
                <a:ln>
                  <a:noFill/>
                </a:ln>
                <a:solidFill>
                  <a:schemeClr val="tx1"/>
                </a:solidFill>
                <a:effectLst/>
                <a:latin typeface="Arial" pitchFamily="34" charset="0"/>
                <a:cs typeface="Arial" pitchFamily="34" charset="0"/>
              </a:rPr>
              <a:t>دغل</a:t>
            </a:r>
            <a:r>
              <a:rPr kumimoji="0" lang="ar-IQ" sz="2400" i="0" u="none" strike="noStrike" cap="none" normalizeH="0" dirty="0" smtClean="0">
                <a:ln>
                  <a:noFill/>
                </a:ln>
                <a:solidFill>
                  <a:schemeClr val="tx1"/>
                </a:solidFill>
                <a:effectLst/>
                <a:latin typeface="Arial" pitchFamily="34" charset="0"/>
                <a:cs typeface="Arial" pitchFamily="34" charset="0"/>
              </a:rPr>
              <a:t> حولي شتوي يتكاثر بالبذور يتواجد في حقول المحاصيل الزراعية الشتوية </a:t>
            </a:r>
            <a:r>
              <a:rPr kumimoji="0" lang="ar-IQ" sz="2400" i="0" u="none" strike="noStrike" cap="none" normalizeH="0" dirty="0" err="1" smtClean="0">
                <a:ln>
                  <a:noFill/>
                </a:ln>
                <a:solidFill>
                  <a:schemeClr val="tx1"/>
                </a:solidFill>
                <a:effectLst/>
                <a:latin typeface="Arial" pitchFamily="34" charset="0"/>
                <a:cs typeface="Arial" pitchFamily="34" charset="0"/>
              </a:rPr>
              <a:t>والمبازل</a:t>
            </a:r>
            <a:r>
              <a:rPr kumimoji="0" lang="ar-IQ" sz="2400" i="0" u="none" strike="noStrike" cap="none" normalizeH="0" dirty="0" smtClean="0">
                <a:ln>
                  <a:noFill/>
                </a:ln>
                <a:solidFill>
                  <a:schemeClr val="tx1"/>
                </a:solidFill>
                <a:effectLst/>
                <a:latin typeface="Arial" pitchFamily="34" charset="0"/>
                <a:cs typeface="Arial" pitchFamily="34" charset="0"/>
              </a:rPr>
              <a:t> والحدائق وهو يشبه محصول الشعير لكنه أصغر حجماً .</a:t>
            </a: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400" b="1" baseline="0" dirty="0" smtClean="0">
              <a:latin typeface="Arial" pitchFamily="34" charset="0"/>
              <a:cs typeface="Arial" pitchFamily="34" charset="0"/>
            </a:endParaRPr>
          </a:p>
        </p:txBody>
      </p:sp>
      <p:pic>
        <p:nvPicPr>
          <p:cNvPr id="3" name="صورة 2" descr="شع بري.jpg"/>
          <p:cNvPicPr>
            <a:picLocks noChangeAspect="1"/>
          </p:cNvPicPr>
          <p:nvPr/>
        </p:nvPicPr>
        <p:blipFill>
          <a:blip r:embed="rId2"/>
          <a:stretch>
            <a:fillRect/>
          </a:stretch>
        </p:blipFill>
        <p:spPr>
          <a:xfrm>
            <a:off x="220272" y="1785926"/>
            <a:ext cx="8703455" cy="492922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428596" y="142852"/>
            <a:ext cx="8229600" cy="6500858"/>
          </a:xfrm>
        </p:spPr>
        <p:txBody>
          <a:bodyPr>
            <a:normAutofit fontScale="85000" lnSpcReduction="20000"/>
          </a:bodyPr>
          <a:lstStyle/>
          <a:p>
            <a:pPr marL="0" lvl="0" indent="0" algn="justLow" fontAlgn="base">
              <a:lnSpc>
                <a:spcPct val="170000"/>
              </a:lnSpc>
              <a:spcBef>
                <a:spcPct val="0"/>
              </a:spcBef>
              <a:spcAft>
                <a:spcPct val="0"/>
              </a:spcAft>
              <a:buNone/>
            </a:pPr>
            <a:r>
              <a:rPr lang="ar-IQ" sz="2400" b="1" dirty="0" smtClean="0">
                <a:latin typeface="Arial" pitchFamily="34" charset="0"/>
                <a:cs typeface="Arial" pitchFamily="34" charset="0"/>
              </a:rPr>
              <a:t>7. الدنان </a:t>
            </a:r>
            <a:r>
              <a:rPr lang="en-US" sz="2400" b="1" dirty="0" err="1" smtClean="0">
                <a:latin typeface="Arial" pitchFamily="34" charset="0"/>
                <a:cs typeface="Arial" pitchFamily="34" charset="0"/>
              </a:rPr>
              <a:t>Bornyard</a:t>
            </a:r>
            <a:r>
              <a:rPr lang="en-US" sz="2400" b="1" dirty="0" smtClean="0">
                <a:latin typeface="Arial" pitchFamily="34" charset="0"/>
                <a:cs typeface="Arial" pitchFamily="34" charset="0"/>
              </a:rPr>
              <a:t> grass </a:t>
            </a:r>
            <a:r>
              <a:rPr lang="ar-IQ" sz="2400" b="1" dirty="0" smtClean="0">
                <a:latin typeface="Arial" pitchFamily="34" charset="0"/>
                <a:cs typeface="Arial" pitchFamily="34" charset="0"/>
              </a:rPr>
              <a:t> </a:t>
            </a:r>
          </a:p>
          <a:p>
            <a:pPr marL="0" lvl="0" indent="0" algn="justLow" fontAlgn="base">
              <a:lnSpc>
                <a:spcPct val="170000"/>
              </a:lnSpc>
              <a:spcBef>
                <a:spcPct val="0"/>
              </a:spcBef>
              <a:spcAft>
                <a:spcPct val="0"/>
              </a:spcAft>
              <a:buNone/>
            </a:pP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الأسم</a:t>
            </a:r>
            <a:r>
              <a:rPr lang="ar-IQ" sz="2400" b="1" dirty="0" smtClean="0">
                <a:latin typeface="Arial" pitchFamily="34" charset="0"/>
                <a:cs typeface="Arial" pitchFamily="34" charset="0"/>
              </a:rPr>
              <a:t> العلمي  </a:t>
            </a:r>
            <a:r>
              <a:rPr lang="en-US" sz="2400" b="1" u="sng" dirty="0" err="1" smtClean="0">
                <a:latin typeface="Arial" pitchFamily="34" charset="0"/>
                <a:cs typeface="Arial" pitchFamily="34" charset="0"/>
              </a:rPr>
              <a:t>Echinochloa</a:t>
            </a:r>
            <a:r>
              <a:rPr lang="en-US" sz="2400" b="1" u="sng" dirty="0" smtClean="0">
                <a:latin typeface="Arial" pitchFamily="34" charset="0"/>
                <a:cs typeface="Arial" pitchFamily="34" charset="0"/>
              </a:rPr>
              <a:t> </a:t>
            </a:r>
            <a:r>
              <a:rPr lang="en-US" sz="2400" b="1" u="sng" dirty="0" err="1" smtClean="0">
                <a:latin typeface="Arial" pitchFamily="34" charset="0"/>
                <a:cs typeface="Arial" pitchFamily="34" charset="0"/>
              </a:rPr>
              <a:t>cruss-galli</a:t>
            </a:r>
            <a:r>
              <a:rPr lang="ar-IQ" sz="2400" b="1" u="sng" dirty="0" smtClean="0">
                <a:latin typeface="Arial" pitchFamily="34" charset="0"/>
                <a:cs typeface="Arial" pitchFamily="34" charset="0"/>
              </a:rPr>
              <a:t> </a:t>
            </a:r>
          </a:p>
          <a:p>
            <a:pPr marL="0" lvl="0" indent="0" algn="just" fontAlgn="base">
              <a:lnSpc>
                <a:spcPct val="170000"/>
              </a:lnSpc>
              <a:spcBef>
                <a:spcPct val="0"/>
              </a:spcBef>
              <a:spcAft>
                <a:spcPct val="0"/>
              </a:spcAft>
              <a:buNone/>
            </a:pPr>
            <a:r>
              <a:rPr lang="ar-IQ" sz="2400" dirty="0" smtClean="0">
                <a:latin typeface="Arial" pitchFamily="34" charset="0"/>
                <a:cs typeface="Arial" pitchFamily="34" charset="0"/>
              </a:rPr>
              <a:t>  دغل حولي عشبي يتكاثر بالبذور ومعدل عدد البذور للنبات حوالي 5000 بذرة، الساق قائم أملس خالي من الزغب والورقة شريطية خشنة الملمس. وهو احد الأدغال المهمة في حقول الرز والحقول الزراعية والبساتين والتربة غير المزروعة، تتجنب المواشي هذا الدغل لخشونته.</a:t>
            </a:r>
          </a:p>
          <a:p>
            <a:pPr marL="0" lvl="0" indent="0" algn="justLow" fontAlgn="base">
              <a:spcBef>
                <a:spcPct val="0"/>
              </a:spcBef>
              <a:spcAft>
                <a:spcPct val="0"/>
              </a:spcAft>
              <a:buNone/>
            </a:pPr>
            <a:endParaRPr lang="ar-IQ" sz="2400" b="1" dirty="0" smtClean="0">
              <a:latin typeface="Arial" pitchFamily="34" charset="0"/>
              <a:cs typeface="Arial" pitchFamily="34" charset="0"/>
            </a:endParaRPr>
          </a:p>
          <a:p>
            <a:pPr marL="0" lvl="0" indent="0" algn="justLow" fontAlgn="base">
              <a:lnSpc>
                <a:spcPct val="170000"/>
              </a:lnSpc>
              <a:spcBef>
                <a:spcPct val="0"/>
              </a:spcBef>
              <a:spcAft>
                <a:spcPct val="0"/>
              </a:spcAft>
              <a:buNone/>
            </a:pPr>
            <a:r>
              <a:rPr lang="ar-IQ" sz="2400" b="1" dirty="0" smtClean="0">
                <a:latin typeface="Arial" pitchFamily="34" charset="0"/>
                <a:cs typeface="Arial" pitchFamily="34" charset="0"/>
              </a:rPr>
              <a:t>8. </a:t>
            </a:r>
            <a:r>
              <a:rPr lang="ar-IQ" sz="2400" b="1" dirty="0" err="1" smtClean="0">
                <a:latin typeface="Arial" pitchFamily="34" charset="0"/>
                <a:cs typeface="Arial" pitchFamily="34" charset="0"/>
              </a:rPr>
              <a:t>السنيسلة</a:t>
            </a:r>
            <a:r>
              <a:rPr lang="ar-IQ" sz="2400" b="1" dirty="0" smtClean="0">
                <a:latin typeface="Arial" pitchFamily="34" charset="0"/>
                <a:cs typeface="Arial" pitchFamily="34" charset="0"/>
              </a:rPr>
              <a:t>  </a:t>
            </a:r>
            <a:r>
              <a:rPr lang="en-US" sz="2400" b="1" dirty="0" smtClean="0">
                <a:latin typeface="Arial" pitchFamily="34" charset="0"/>
                <a:cs typeface="Arial" pitchFamily="34" charset="0"/>
              </a:rPr>
              <a:t>Brome grass</a:t>
            </a:r>
            <a:endParaRPr lang="en-US" sz="2400" dirty="0" smtClean="0">
              <a:latin typeface="Arial" pitchFamily="34" charset="0"/>
              <a:cs typeface="Arial" pitchFamily="34" charset="0"/>
            </a:endParaRPr>
          </a:p>
          <a:p>
            <a:pPr>
              <a:lnSpc>
                <a:spcPct val="170000"/>
              </a:lnSpc>
              <a:buNone/>
            </a:pPr>
            <a:r>
              <a:rPr lang="ar-IQ" dirty="0" smtClean="0"/>
              <a:t> </a:t>
            </a:r>
            <a:r>
              <a:rPr lang="ar-IQ" sz="2400" dirty="0" err="1" smtClean="0"/>
              <a:t>الأسم</a:t>
            </a:r>
            <a:r>
              <a:rPr lang="ar-IQ" sz="2400" dirty="0" smtClean="0"/>
              <a:t> العلمي </a:t>
            </a:r>
            <a:r>
              <a:rPr lang="en-US" sz="2400" b="1" u="sng" dirty="0" err="1" smtClean="0">
                <a:latin typeface="Arial" pitchFamily="34" charset="0"/>
                <a:cs typeface="Arial" pitchFamily="34" charset="0"/>
              </a:rPr>
              <a:t>Bromus</a:t>
            </a:r>
            <a:r>
              <a:rPr lang="en-US" sz="2400" b="1" u="sng" dirty="0" smtClean="0">
                <a:latin typeface="Arial" pitchFamily="34" charset="0"/>
                <a:cs typeface="Arial" pitchFamily="34" charset="0"/>
              </a:rPr>
              <a:t> </a:t>
            </a:r>
            <a:r>
              <a:rPr lang="en-US" sz="2400" b="1" u="sng" dirty="0" err="1" smtClean="0">
                <a:latin typeface="Arial" pitchFamily="34" charset="0"/>
                <a:cs typeface="Arial" pitchFamily="34" charset="0"/>
              </a:rPr>
              <a:t>spp</a:t>
            </a:r>
            <a:r>
              <a:rPr lang="ar-IQ" sz="2400" b="1" u="sng" dirty="0" smtClean="0">
                <a:latin typeface="Arial" pitchFamily="34" charset="0"/>
                <a:cs typeface="Arial" pitchFamily="34" charset="0"/>
              </a:rPr>
              <a:t> </a:t>
            </a:r>
          </a:p>
          <a:p>
            <a:pPr algn="just">
              <a:lnSpc>
                <a:spcPct val="170000"/>
              </a:lnSpc>
              <a:buNone/>
            </a:pPr>
            <a:r>
              <a:rPr lang="ar-IQ" sz="2400" b="1" u="sng" dirty="0" smtClean="0">
                <a:latin typeface="Arial" pitchFamily="34" charset="0"/>
                <a:cs typeface="Arial" pitchFamily="34" charset="0"/>
              </a:rPr>
              <a:t> </a:t>
            </a:r>
            <a:r>
              <a:rPr lang="ar-IQ" sz="2400" dirty="0" smtClean="0">
                <a:latin typeface="Arial" pitchFamily="34" charset="0"/>
                <a:cs typeface="Arial" pitchFamily="34" charset="0"/>
              </a:rPr>
              <a:t>دغل حولي يتكاثر بالبذور أوراقه </a:t>
            </a:r>
            <a:r>
              <a:rPr lang="ar-IQ" sz="2400" dirty="0" err="1" smtClean="0">
                <a:latin typeface="Arial" pitchFamily="34" charset="0"/>
                <a:cs typeface="Arial" pitchFamily="34" charset="0"/>
              </a:rPr>
              <a:t>غمدية</a:t>
            </a:r>
            <a:r>
              <a:rPr lang="ar-IQ" sz="2400" dirty="0" smtClean="0">
                <a:latin typeface="Arial" pitchFamily="34" charset="0"/>
                <a:cs typeface="Arial" pitchFamily="34" charset="0"/>
              </a:rPr>
              <a:t> والساق عشبي مقسم </a:t>
            </a:r>
            <a:r>
              <a:rPr lang="ar-IQ" sz="2400" dirty="0" err="1" smtClean="0">
                <a:latin typeface="Arial" pitchFamily="34" charset="0"/>
                <a:cs typeface="Arial" pitchFamily="34" charset="0"/>
              </a:rPr>
              <a:t>الى</a:t>
            </a:r>
            <a:r>
              <a:rPr lang="ar-IQ" sz="2400" dirty="0" smtClean="0">
                <a:latin typeface="Arial" pitchFamily="34" charset="0"/>
                <a:cs typeface="Arial" pitchFamily="34" charset="0"/>
              </a:rPr>
              <a:t> عقد وسلاميات </a:t>
            </a:r>
            <a:r>
              <a:rPr lang="ar-IQ" sz="2400" dirty="0" err="1" smtClean="0">
                <a:latin typeface="Arial" pitchFamily="34" charset="0"/>
                <a:cs typeface="Arial" pitchFamily="34" charset="0"/>
              </a:rPr>
              <a:t>والسنيبلات</a:t>
            </a:r>
            <a:r>
              <a:rPr lang="ar-IQ" sz="2400" dirty="0" smtClean="0">
                <a:latin typeface="Arial" pitchFamily="34" charset="0"/>
                <a:cs typeface="Arial" pitchFamily="34" charset="0"/>
              </a:rPr>
              <a:t> </a:t>
            </a:r>
            <a:r>
              <a:rPr lang="ar-IQ" sz="2400" dirty="0" err="1" smtClean="0">
                <a:latin typeface="Arial" pitchFamily="34" charset="0"/>
                <a:cs typeface="Arial" pitchFamily="34" charset="0"/>
              </a:rPr>
              <a:t>رمحية</a:t>
            </a:r>
            <a:r>
              <a:rPr lang="ar-IQ" sz="2400" dirty="0" smtClean="0">
                <a:latin typeface="Arial" pitchFamily="34" charset="0"/>
                <a:cs typeface="Arial" pitchFamily="34" charset="0"/>
              </a:rPr>
              <a:t> الشكل تحوي </a:t>
            </a:r>
            <a:r>
              <a:rPr lang="ar-IQ" sz="2400" dirty="0" err="1" smtClean="0">
                <a:latin typeface="Arial" pitchFamily="34" charset="0"/>
                <a:cs typeface="Arial" pitchFamily="34" charset="0"/>
              </a:rPr>
              <a:t>زهيرات</a:t>
            </a:r>
            <a:r>
              <a:rPr lang="ar-IQ" sz="2400" dirty="0" smtClean="0">
                <a:latin typeface="Arial" pitchFamily="34" charset="0"/>
                <a:cs typeface="Arial" pitchFamily="34" charset="0"/>
              </a:rPr>
              <a:t> عديدة ثنائية الجنس،  يتواجد في مختلف الأراضي الزراعية وغير الزراعية ويمكن </a:t>
            </a:r>
            <a:r>
              <a:rPr lang="ar-IQ" sz="2400" dirty="0" err="1" smtClean="0">
                <a:latin typeface="Arial" pitchFamily="34" charset="0"/>
                <a:cs typeface="Arial" pitchFamily="34" charset="0"/>
              </a:rPr>
              <a:t>الأستفادة</a:t>
            </a:r>
            <a:r>
              <a:rPr lang="ar-IQ" sz="2400" dirty="0" smtClean="0">
                <a:latin typeface="Arial" pitchFamily="34" charset="0"/>
                <a:cs typeface="Arial" pitchFamily="34" charset="0"/>
              </a:rPr>
              <a:t> منه في المراعي الطبيعية إذ </a:t>
            </a:r>
            <a:r>
              <a:rPr lang="ar-IQ" sz="2400" dirty="0" err="1" smtClean="0">
                <a:latin typeface="Arial" pitchFamily="34" charset="0"/>
                <a:cs typeface="Arial" pitchFamily="34" charset="0"/>
              </a:rPr>
              <a:t>تتغدى</a:t>
            </a:r>
            <a:r>
              <a:rPr lang="ar-IQ" sz="2400" dirty="0" smtClean="0">
                <a:latin typeface="Arial" pitchFamily="34" charset="0"/>
                <a:cs typeface="Arial" pitchFamily="34" charset="0"/>
              </a:rPr>
              <a:t> عليه الحيوانات ويمتاز بأن قيمته الغذائية منخفضة، كما يمتاز بتحمله لقلة المياه لذلك يتواجد في مراعي المناطق الجافة والمنحدرات الصخرية وجوانب التلال إضافة لتواجده في الحقول </a:t>
            </a:r>
            <a:r>
              <a:rPr lang="ar-IQ" sz="2400" dirty="0" err="1" smtClean="0">
                <a:latin typeface="Arial" pitchFamily="34" charset="0"/>
                <a:cs typeface="Arial" pitchFamily="34" charset="0"/>
              </a:rPr>
              <a:t>الأروائية</a:t>
            </a:r>
            <a:r>
              <a:rPr lang="ar-IQ" sz="2400" dirty="0" smtClean="0">
                <a:latin typeface="Arial" pitchFamily="34" charset="0"/>
                <a:cs typeface="Arial" pitchFamily="34" charset="0"/>
              </a:rPr>
              <a:t> والبساتين.</a:t>
            </a:r>
            <a:endParaRPr lang="ar-IQ"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914400" y="642938"/>
            <a:ext cx="8229600" cy="1143000"/>
          </a:xfrm>
        </p:spPr>
        <p:txBody>
          <a:bodyPr>
            <a:normAutofit fontScale="90000"/>
          </a:bodyPr>
          <a:lstStyle/>
          <a:p>
            <a:r>
              <a:rPr lang="ar-IQ" sz="2800" b="1" dirty="0" smtClean="0"/>
              <a:t>** </a:t>
            </a:r>
            <a:r>
              <a:rPr lang="ar-IQ" sz="2800" b="1" dirty="0" smtClean="0">
                <a:solidFill>
                  <a:srgbClr val="C00000"/>
                </a:solidFill>
              </a:rPr>
              <a:t>وتكافح الأدغال النجيلية الحولية بأحد المبيدات التالية :</a:t>
            </a:r>
            <a:r>
              <a:rPr lang="en-US" sz="2800" dirty="0" smtClean="0">
                <a:solidFill>
                  <a:srgbClr val="C00000"/>
                </a:solidFill>
              </a:rPr>
              <a:t/>
            </a:r>
            <a:br>
              <a:rPr lang="en-US" sz="2800" dirty="0" smtClean="0">
                <a:solidFill>
                  <a:srgbClr val="C00000"/>
                </a:solidFill>
              </a:rPr>
            </a:br>
            <a:r>
              <a:rPr lang="ar-IQ" sz="2800" dirty="0" smtClean="0">
                <a:solidFill>
                  <a:srgbClr val="C00000"/>
                </a:solidFill>
              </a:rPr>
              <a:t>أ- </a:t>
            </a:r>
            <a:r>
              <a:rPr lang="en-US" sz="2800" b="1" dirty="0" err="1" smtClean="0">
                <a:solidFill>
                  <a:srgbClr val="C00000"/>
                </a:solidFill>
              </a:rPr>
              <a:t>Diuron</a:t>
            </a:r>
            <a:r>
              <a:rPr lang="en-US" sz="2800" b="1" dirty="0" smtClean="0">
                <a:solidFill>
                  <a:srgbClr val="C00000"/>
                </a:solidFill>
              </a:rPr>
              <a:t> </a:t>
            </a:r>
            <a:r>
              <a:rPr lang="ar-IQ" sz="2800" b="1" dirty="0" smtClean="0">
                <a:solidFill>
                  <a:srgbClr val="C00000"/>
                </a:solidFill>
              </a:rPr>
              <a:t>.</a:t>
            </a:r>
            <a:r>
              <a:rPr lang="en-US" sz="2800" dirty="0" smtClean="0">
                <a:solidFill>
                  <a:srgbClr val="C00000"/>
                </a:solidFill>
              </a:rPr>
              <a:t/>
            </a:r>
            <a:br>
              <a:rPr lang="en-US" sz="2800" dirty="0" smtClean="0">
                <a:solidFill>
                  <a:srgbClr val="C00000"/>
                </a:solidFill>
              </a:rPr>
            </a:br>
            <a:r>
              <a:rPr lang="ar-IQ" sz="2800" dirty="0" smtClean="0">
                <a:solidFill>
                  <a:srgbClr val="C00000"/>
                </a:solidFill>
              </a:rPr>
              <a:t>ب_</a:t>
            </a:r>
            <a:r>
              <a:rPr lang="en-US" sz="2800" b="1" dirty="0" err="1" smtClean="0">
                <a:solidFill>
                  <a:srgbClr val="C00000"/>
                </a:solidFill>
              </a:rPr>
              <a:t>Linuron</a:t>
            </a:r>
            <a:r>
              <a:rPr lang="en-US" sz="2800" b="1" dirty="0" smtClean="0">
                <a:solidFill>
                  <a:srgbClr val="C00000"/>
                </a:solidFill>
              </a:rPr>
              <a:t> </a:t>
            </a:r>
            <a:r>
              <a:rPr lang="ar-IQ" sz="2800" b="1" dirty="0" smtClean="0">
                <a:solidFill>
                  <a:srgbClr val="C00000"/>
                </a:solidFill>
              </a:rPr>
              <a:t>. </a:t>
            </a:r>
            <a:r>
              <a:rPr lang="en-US" sz="2800" dirty="0" smtClean="0"/>
              <a:t/>
            </a:r>
            <a:br>
              <a:rPr lang="en-US" sz="2800" dirty="0" smtClean="0"/>
            </a:br>
            <a:endParaRPr lang="ar-IQ" sz="2800" b="1" dirty="0"/>
          </a:p>
        </p:txBody>
      </p:sp>
      <p:sp>
        <p:nvSpPr>
          <p:cNvPr id="3" name="عنصر نائب للمحتوى 2"/>
          <p:cNvSpPr>
            <a:spLocks noGrp="1"/>
          </p:cNvSpPr>
          <p:nvPr>
            <p:ph idx="4294967295"/>
          </p:nvPr>
        </p:nvSpPr>
        <p:spPr>
          <a:xfrm>
            <a:off x="0" y="1600200"/>
            <a:ext cx="8229600" cy="4525963"/>
          </a:xfrm>
        </p:spPr>
        <p:txBody>
          <a:bodyPr/>
          <a:lstStyle/>
          <a:p>
            <a:pPr algn="ctr">
              <a:buNone/>
            </a:pPr>
            <a:endParaRPr lang="ar-IQ" b="1" dirty="0" smtClean="0"/>
          </a:p>
          <a:p>
            <a:pPr algn="ctr">
              <a:buNone/>
            </a:pPr>
            <a:endParaRPr lang="ar-IQ" b="1" dirty="0" smtClean="0"/>
          </a:p>
          <a:p>
            <a:pPr algn="ctr">
              <a:buNone/>
            </a:pPr>
            <a:endParaRPr lang="ar-IQ" b="1" dirty="0" smtClean="0"/>
          </a:p>
          <a:p>
            <a:pPr algn="ctr">
              <a:buNone/>
            </a:pPr>
            <a:endParaRPr lang="ar-IQ" b="1" dirty="0" smtClean="0"/>
          </a:p>
          <a:p>
            <a:pPr algn="ctr">
              <a:buNone/>
            </a:pPr>
            <a:r>
              <a:rPr lang="ar-IQ" sz="7200" b="1" dirty="0" smtClean="0"/>
              <a:t>شكراً لإصغائكم</a:t>
            </a:r>
            <a:endParaRPr lang="ar-IQ"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chemeClr val="accent4">
                    <a:lumMod val="50000"/>
                  </a:schemeClr>
                </a:solidFill>
              </a:rPr>
              <a:t>أدغال العائلة النجيلية </a:t>
            </a:r>
            <a:r>
              <a:rPr lang="en-US" b="1" dirty="0" err="1" smtClean="0">
                <a:solidFill>
                  <a:schemeClr val="accent4">
                    <a:lumMod val="50000"/>
                  </a:schemeClr>
                </a:solidFill>
              </a:rPr>
              <a:t>Poaceae</a:t>
            </a:r>
            <a:endParaRPr lang="ar-IQ" b="1" dirty="0">
              <a:solidFill>
                <a:schemeClr val="accent4">
                  <a:lumMod val="50000"/>
                </a:schemeClr>
              </a:solidFill>
            </a:endParaRPr>
          </a:p>
        </p:txBody>
      </p:sp>
      <p:sp>
        <p:nvSpPr>
          <p:cNvPr id="5" name="عنصر نائب للمحتوى 4"/>
          <p:cNvSpPr>
            <a:spLocks noGrp="1"/>
          </p:cNvSpPr>
          <p:nvPr>
            <p:ph idx="1"/>
          </p:nvPr>
        </p:nvSpPr>
        <p:spPr>
          <a:xfrm>
            <a:off x="457200" y="1600200"/>
            <a:ext cx="8229600" cy="4972072"/>
          </a:xfrm>
        </p:spPr>
        <p:txBody>
          <a:bodyPr>
            <a:normAutofit fontScale="92500"/>
          </a:bodyPr>
          <a:lstStyle/>
          <a:p>
            <a:pPr>
              <a:buNone/>
            </a:pPr>
            <a:r>
              <a:rPr lang="ar-IQ" sz="3800" b="1" dirty="0" smtClean="0">
                <a:solidFill>
                  <a:srgbClr val="FF0000"/>
                </a:solidFill>
              </a:rPr>
              <a:t>أولاً: الأدغال الحولية وتشمل</a:t>
            </a:r>
            <a:endParaRPr lang="en-US" sz="3800" dirty="0" smtClean="0">
              <a:solidFill>
                <a:srgbClr val="FF0000"/>
              </a:solidFill>
            </a:endParaRPr>
          </a:p>
          <a:p>
            <a:pPr>
              <a:buNone/>
            </a:pPr>
            <a:r>
              <a:rPr lang="en-US" b="1" dirty="0" smtClean="0"/>
              <a:t> </a:t>
            </a:r>
            <a:r>
              <a:rPr lang="ar-IQ" sz="2400" b="1" dirty="0" smtClean="0"/>
              <a:t>1. الشوفان البري </a:t>
            </a:r>
            <a:r>
              <a:rPr lang="en-US" sz="2400" b="1" dirty="0" smtClean="0"/>
              <a:t>Wild Oats</a:t>
            </a:r>
            <a:endParaRPr lang="ar-IQ" sz="2400" b="1" dirty="0" smtClean="0"/>
          </a:p>
          <a:p>
            <a:pPr>
              <a:buNone/>
            </a:pPr>
            <a:r>
              <a:rPr lang="ar-IQ" sz="2400" b="1" dirty="0" smtClean="0"/>
              <a:t>   </a:t>
            </a:r>
            <a:r>
              <a:rPr lang="ar-IQ" sz="2400" b="1" dirty="0" err="1" smtClean="0"/>
              <a:t>الأسم</a:t>
            </a:r>
            <a:r>
              <a:rPr lang="ar-IQ" sz="2400" b="1" dirty="0" smtClean="0"/>
              <a:t> العلمي    </a:t>
            </a:r>
            <a:r>
              <a:rPr lang="en-US" sz="2400" b="1" u="sng" dirty="0" err="1" smtClean="0"/>
              <a:t>Avena</a:t>
            </a:r>
            <a:r>
              <a:rPr lang="en-US" sz="2400" b="1" u="sng" dirty="0" smtClean="0"/>
              <a:t> </a:t>
            </a:r>
            <a:r>
              <a:rPr lang="en-US" sz="2400" b="1" u="sng" dirty="0" err="1" smtClean="0"/>
              <a:t>fatua</a:t>
            </a:r>
            <a:endParaRPr lang="en-US" u="sng" dirty="0" smtClean="0"/>
          </a:p>
          <a:p>
            <a:pPr algn="just">
              <a:lnSpc>
                <a:spcPct val="150000"/>
              </a:lnSpc>
              <a:buNone/>
            </a:pPr>
            <a:r>
              <a:rPr lang="ar-IQ" sz="2400" dirty="0" smtClean="0"/>
              <a:t>دغل عشبي حولي يتكاثر بالبذور وينمو في حقول المحاصيل الشتوية وخاصة الحنطة والشعير إذ انه من الأدغال المرافقة لهذين المحصولين حيث يعتبر من الأدغال الخبيثة لاحتياجاته المائية التي تقدر بمرة ونصف من احتياج محصول الحنطة إضافة لنضج بذوره قبل بذور المحصول وتنفرط وتسقط على الأرض قبل حصاد الحنطة مما يجعل عملية مكافحته صعبة. ويمتاز بأن الساق قائمة اسطوانية والأوراق رفيعة ذات لُسين طويل ونظام </a:t>
            </a:r>
            <a:r>
              <a:rPr lang="ar-IQ" sz="2400" dirty="0" err="1" smtClean="0"/>
              <a:t>التزهير</a:t>
            </a:r>
            <a:r>
              <a:rPr lang="ar-IQ" sz="2400" dirty="0" smtClean="0"/>
              <a:t> سنبلي، وعدد البذور التي يكونها النبات الواحد 500 بذرة.</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صورة 10" descr="photo_2023-02-19_21-34-15.jpg"/>
          <p:cNvPicPr>
            <a:picLocks noChangeAspect="1"/>
          </p:cNvPicPr>
          <p:nvPr/>
        </p:nvPicPr>
        <p:blipFill>
          <a:blip r:embed="rId2"/>
          <a:stretch>
            <a:fillRect/>
          </a:stretch>
        </p:blipFill>
        <p:spPr>
          <a:xfrm>
            <a:off x="1142976" y="428604"/>
            <a:ext cx="7286676" cy="3500462"/>
          </a:xfrm>
          <a:prstGeom prst="rect">
            <a:avLst/>
          </a:prstGeom>
        </p:spPr>
      </p:pic>
      <p:pic>
        <p:nvPicPr>
          <p:cNvPr id="3" name="صورة 2" descr="شوف بري.jpg"/>
          <p:cNvPicPr>
            <a:picLocks noChangeAspect="1"/>
          </p:cNvPicPr>
          <p:nvPr/>
        </p:nvPicPr>
        <p:blipFill>
          <a:blip r:embed="rId3"/>
          <a:stretch>
            <a:fillRect/>
          </a:stretch>
        </p:blipFill>
        <p:spPr>
          <a:xfrm>
            <a:off x="0" y="169333"/>
            <a:ext cx="9144000" cy="651933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428596" y="214290"/>
            <a:ext cx="828680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2. </a:t>
            </a:r>
            <a:r>
              <a:rPr kumimoji="0" lang="ar-IQ" sz="24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الحنيطة</a:t>
            </a:r>
            <a:r>
              <a:rPr kumimoji="0" lang="ar-IQ"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Rigidrye</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grass</a:t>
            </a:r>
          </a:p>
          <a:p>
            <a:pPr algn="justLow" fontAlgn="base">
              <a:lnSpc>
                <a:spcPct val="150000"/>
              </a:lnSpc>
              <a:spcBef>
                <a:spcPct val="0"/>
              </a:spcBef>
              <a:spcAft>
                <a:spcPct val="0"/>
              </a:spcAft>
            </a:pPr>
            <a:r>
              <a:rPr lang="en-US" sz="2400" b="1" dirty="0" smtClean="0">
                <a:latin typeface="Arial" pitchFamily="34" charset="0"/>
                <a:cs typeface="Arial" pitchFamily="34" charset="0"/>
              </a:rPr>
              <a:t>  </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الأسم</a:t>
            </a:r>
            <a:r>
              <a:rPr lang="ar-IQ" sz="2400" b="1" dirty="0" smtClean="0">
                <a:latin typeface="Arial" pitchFamily="34" charset="0"/>
                <a:cs typeface="Arial" pitchFamily="34" charset="0"/>
              </a:rPr>
              <a:t> العلمي   </a:t>
            </a:r>
            <a:r>
              <a:rPr lang="en-US" sz="2400" b="1" dirty="0" smtClean="0">
                <a:latin typeface="Arial" pitchFamily="34" charset="0"/>
                <a:cs typeface="Arial" pitchFamily="34" charset="0"/>
              </a:rPr>
              <a:t>       </a:t>
            </a:r>
            <a:r>
              <a:rPr lang="en-US" sz="2400" b="1" u="sng" dirty="0" err="1" smtClean="0">
                <a:latin typeface="Arial" pitchFamily="34" charset="0"/>
                <a:cs typeface="Arial" pitchFamily="34" charset="0"/>
              </a:rPr>
              <a:t>Lolium</a:t>
            </a:r>
            <a:r>
              <a:rPr lang="en-US" sz="2400" b="1" u="sng" dirty="0" smtClean="0">
                <a:latin typeface="Arial" pitchFamily="34" charset="0"/>
                <a:cs typeface="Arial" pitchFamily="34" charset="0"/>
              </a:rPr>
              <a:t> </a:t>
            </a:r>
            <a:r>
              <a:rPr lang="en-US" sz="2400" b="1" u="sng" dirty="0" err="1" smtClean="0">
                <a:latin typeface="Arial" pitchFamily="34" charset="0"/>
                <a:cs typeface="Arial" pitchFamily="34" charset="0"/>
              </a:rPr>
              <a:t>rigidum</a:t>
            </a:r>
            <a:endParaRPr lang="en-US" sz="2400" u="sng" dirty="0" smtClean="0">
              <a:latin typeface="Arial" pitchFamily="34" charset="0"/>
              <a:cs typeface="Arial" pitchFamily="34" charset="0"/>
            </a:endParaRPr>
          </a:p>
          <a:p>
            <a:pPr marL="0" marR="0" lvl="0" indent="0" algn="justLow" defTabSz="914400" rtl="1" eaLnBrk="1" fontAlgn="base" latinLnBrk="0" hangingPunct="1">
              <a:lnSpc>
                <a:spcPct val="150000"/>
              </a:lnSpc>
              <a:spcBef>
                <a:spcPct val="0"/>
              </a:spcBef>
              <a:spcAft>
                <a:spcPct val="0"/>
              </a:spcAft>
              <a:buClrTx/>
              <a:buSzTx/>
              <a:buFontTx/>
              <a:buNone/>
              <a:tabLst/>
            </a:pP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  </a:t>
            </a:r>
            <a:r>
              <a:rPr lang="ar-IQ" sz="2400" dirty="0" smtClean="0">
                <a:latin typeface="Arial" pitchFamily="34" charset="0"/>
                <a:cs typeface="Arial" pitchFamily="34" charset="0"/>
              </a:rPr>
              <a:t>دغل حولي يتكاثر بالبذور وينمو بكثرة في حقول المحاصيل الشتوية وخاصة الحنطة والشعير ويمتاز بأن الساق قائمة والأوراق بسيطة شريطية الشكل ذات غمد طويل والأزهار توجد في </a:t>
            </a:r>
            <a:r>
              <a:rPr lang="ar-IQ" sz="2400" dirty="0" err="1" smtClean="0">
                <a:latin typeface="Arial" pitchFamily="34" charset="0"/>
                <a:cs typeface="Arial" pitchFamily="34" charset="0"/>
              </a:rPr>
              <a:t>نورات</a:t>
            </a:r>
            <a:r>
              <a:rPr lang="ar-IQ" sz="2400" dirty="0" smtClean="0">
                <a:latin typeface="Arial" pitchFamily="34" charset="0"/>
                <a:cs typeface="Arial" pitchFamily="34" charset="0"/>
              </a:rPr>
              <a:t> سنبلية خالية من السفا، عدد البذور في السنبلة 1360 بذرة. ينتج هذا الدغل مراعي جيدة للأغنام والمواشي على أن يتم الرعي قبل إزهار النبات </a:t>
            </a:r>
            <a:r>
              <a:rPr lang="ar-IQ" sz="2400" dirty="0" err="1" smtClean="0">
                <a:latin typeface="Arial" pitchFamily="34" charset="0"/>
                <a:cs typeface="Arial" pitchFamily="34" charset="0"/>
              </a:rPr>
              <a:t>لانها</a:t>
            </a:r>
            <a:r>
              <a:rPr lang="ar-IQ" sz="2400" dirty="0" smtClean="0">
                <a:latin typeface="Arial" pitchFamily="34" charset="0"/>
                <a:cs typeface="Arial" pitchFamily="34" charset="0"/>
              </a:rPr>
              <a:t> تصبح خشنة وغير مرغوبة بعد </a:t>
            </a:r>
            <a:r>
              <a:rPr lang="ar-IQ" sz="2400" dirty="0" err="1" smtClean="0">
                <a:latin typeface="Arial" pitchFamily="34" charset="0"/>
                <a:cs typeface="Arial" pitchFamily="34" charset="0"/>
              </a:rPr>
              <a:t>التزهير</a:t>
            </a:r>
            <a:r>
              <a:rPr lang="ar-IQ" sz="2400" dirty="0" smtClean="0">
                <a:latin typeface="Arial" pitchFamily="34" charset="0"/>
                <a:cs typeface="Arial" pitchFamily="34" charset="0"/>
              </a:rPr>
              <a:t>.</a:t>
            </a: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000" b="1" dirty="0" smtClean="0">
              <a:latin typeface="Arial" pitchFamily="34" charset="0"/>
              <a:cs typeface="Arial" pitchFamily="34" charset="0"/>
            </a:endParaRPr>
          </a:p>
          <a:p>
            <a:pPr marL="0" marR="0" lvl="0" indent="0" algn="justLow" defTabSz="914400" rtl="1" eaLnBrk="1" fontAlgn="base" latinLnBrk="0" hangingPunct="1">
              <a:lnSpc>
                <a:spcPct val="150000"/>
              </a:lnSpc>
              <a:spcBef>
                <a:spcPct val="0"/>
              </a:spcBef>
              <a:spcAft>
                <a:spcPct val="0"/>
              </a:spcAft>
              <a:buClrTx/>
              <a:buSzTx/>
              <a:buFontTx/>
              <a:buNone/>
              <a:tabLst/>
            </a:pPr>
            <a:r>
              <a:rPr lang="ar-IQ" sz="2000" b="1" dirty="0" smtClean="0">
                <a:latin typeface="Arial" pitchFamily="34" charset="0"/>
                <a:cs typeface="Arial" pitchFamily="34" charset="0"/>
              </a:rPr>
              <a:t>3</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الرويطة</a:t>
            </a:r>
            <a:r>
              <a:rPr lang="ar-IQ" sz="2400" b="1" dirty="0" smtClean="0">
                <a:latin typeface="Arial" pitchFamily="34" charset="0"/>
                <a:cs typeface="Arial" pitchFamily="34" charset="0"/>
              </a:rPr>
              <a:t> </a:t>
            </a:r>
            <a:r>
              <a:rPr lang="en-US" sz="2400" b="1" dirty="0" smtClean="0">
                <a:latin typeface="Arial" pitchFamily="34" charset="0"/>
                <a:cs typeface="Arial" pitchFamily="34" charset="0"/>
              </a:rPr>
              <a:t>Annual </a:t>
            </a:r>
            <a:r>
              <a:rPr lang="en-US" sz="2400" b="1" dirty="0" err="1" smtClean="0">
                <a:latin typeface="Arial" pitchFamily="34" charset="0"/>
                <a:cs typeface="Arial" pitchFamily="34" charset="0"/>
              </a:rPr>
              <a:t>danel</a:t>
            </a:r>
            <a:r>
              <a:rPr lang="ar-IQ" sz="2400" b="1" dirty="0" smtClean="0">
                <a:latin typeface="Arial" pitchFamily="34" charset="0"/>
                <a:cs typeface="Arial" pitchFamily="34" charset="0"/>
              </a:rPr>
              <a:t> </a:t>
            </a:r>
          </a:p>
          <a:p>
            <a:pPr marL="0" marR="0" lvl="0" indent="0" algn="justLow" defTabSz="914400" rtl="1" eaLnBrk="1" fontAlgn="base" latinLnBrk="0" hangingPunct="1">
              <a:lnSpc>
                <a:spcPct val="150000"/>
              </a:lnSpc>
              <a:spcBef>
                <a:spcPct val="0"/>
              </a:spcBef>
              <a:spcAft>
                <a:spcPct val="0"/>
              </a:spcAft>
              <a:buClrTx/>
              <a:buSzTx/>
              <a:buFontTx/>
              <a:buNone/>
              <a:tabLst/>
            </a:pP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الأسم</a:t>
            </a:r>
            <a:r>
              <a:rPr lang="ar-IQ" sz="2400" b="1" dirty="0" smtClean="0">
                <a:latin typeface="Arial" pitchFamily="34" charset="0"/>
                <a:cs typeface="Arial" pitchFamily="34" charset="0"/>
              </a:rPr>
              <a:t> العلمي  </a:t>
            </a:r>
            <a:r>
              <a:rPr lang="en-US" sz="2400" b="1" dirty="0" err="1" smtClean="0">
                <a:latin typeface="Arial" pitchFamily="34" charset="0"/>
                <a:cs typeface="Arial" pitchFamily="34" charset="0"/>
              </a:rPr>
              <a:t>Lolium</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temulentum</a:t>
            </a:r>
            <a:r>
              <a:rPr lang="ar-IQ" sz="2400" b="1" dirty="0" smtClean="0">
                <a:latin typeface="Arial" pitchFamily="34" charset="0"/>
                <a:cs typeface="Arial" pitchFamily="34" charset="0"/>
              </a:rPr>
              <a:t> </a:t>
            </a:r>
          </a:p>
          <a:p>
            <a:pPr marL="0" marR="0" lvl="0" indent="0" algn="justLow" defTabSz="914400" rtl="1" eaLnBrk="1" fontAlgn="base" latinLnBrk="0" hangingPunct="1">
              <a:lnSpc>
                <a:spcPct val="100000"/>
              </a:lnSpc>
              <a:spcBef>
                <a:spcPct val="0"/>
              </a:spcBef>
              <a:spcAft>
                <a:spcPct val="0"/>
              </a:spcAft>
              <a:buClrTx/>
              <a:buSzTx/>
              <a:buFontTx/>
              <a:buNone/>
              <a:tabLst/>
            </a:pPr>
            <a:r>
              <a:rPr lang="ar-IQ" sz="2800" dirty="0" smtClean="0">
                <a:latin typeface="Arial" pitchFamily="34" charset="0"/>
                <a:cs typeface="Arial" pitchFamily="34" charset="0"/>
              </a:rPr>
              <a:t>دغل عشبي حولي يشابه في صفاته نبات </a:t>
            </a:r>
            <a:r>
              <a:rPr lang="ar-IQ" sz="2800" dirty="0" err="1" smtClean="0">
                <a:latin typeface="Arial" pitchFamily="34" charset="0"/>
                <a:cs typeface="Arial" pitchFamily="34" charset="0"/>
              </a:rPr>
              <a:t>الحنيطة</a:t>
            </a:r>
            <a:r>
              <a:rPr lang="ar-IQ" sz="2800" dirty="0" smtClean="0">
                <a:latin typeface="Arial" pitchFamily="34" charset="0"/>
                <a:cs typeface="Arial" pitchFamily="34" charset="0"/>
              </a:rPr>
              <a:t> عدا وجود السفا في البذرة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حنيطة.jpg"/>
          <p:cNvPicPr>
            <a:picLocks noChangeAspect="1"/>
          </p:cNvPicPr>
          <p:nvPr/>
        </p:nvPicPr>
        <p:blipFill>
          <a:blip r:embed="rId2"/>
          <a:stretch>
            <a:fillRect/>
          </a:stretch>
        </p:blipFill>
        <p:spPr>
          <a:xfrm>
            <a:off x="120894" y="0"/>
            <a:ext cx="8902212"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رويطة.jpg"/>
          <p:cNvPicPr>
            <a:picLocks noChangeAspect="1"/>
          </p:cNvPicPr>
          <p:nvPr/>
        </p:nvPicPr>
        <p:blipFill>
          <a:blip r:embed="rId2"/>
          <a:stretch>
            <a:fillRect/>
          </a:stretch>
        </p:blipFill>
        <p:spPr>
          <a:xfrm>
            <a:off x="1836836" y="0"/>
            <a:ext cx="5470327" cy="6858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idx="4294967295"/>
          </p:nvPr>
        </p:nvSpPr>
        <p:spPr>
          <a:xfrm>
            <a:off x="428596" y="1071546"/>
            <a:ext cx="8229600" cy="4214842"/>
          </a:xfrm>
        </p:spPr>
        <p:txBody>
          <a:bodyPr>
            <a:normAutofit fontScale="90000"/>
          </a:bodyPr>
          <a:lstStyle/>
          <a:p>
            <a:pPr algn="r">
              <a:lnSpc>
                <a:spcPct val="150000"/>
              </a:lnSpc>
            </a:pPr>
            <a:r>
              <a:rPr lang="ar-IQ" sz="2400" dirty="0" smtClean="0"/>
              <a:t/>
            </a:r>
            <a:br>
              <a:rPr lang="ar-IQ" sz="2400" dirty="0" smtClean="0"/>
            </a:br>
            <a:r>
              <a:rPr lang="ar-IQ" sz="2400" dirty="0" smtClean="0"/>
              <a:t/>
            </a:r>
            <a:br>
              <a:rPr lang="ar-IQ" sz="2400" dirty="0" smtClean="0"/>
            </a:br>
            <a:r>
              <a:rPr lang="ar-IQ" sz="2400" dirty="0" smtClean="0"/>
              <a:t>4</a:t>
            </a:r>
            <a:r>
              <a:rPr lang="ar-IQ" sz="2400" b="1" dirty="0" smtClean="0"/>
              <a:t>. أبو دميم </a:t>
            </a:r>
            <a:r>
              <a:rPr lang="en-US" sz="2400" b="1" dirty="0" smtClean="0"/>
              <a:t>Canary grass </a:t>
            </a:r>
            <a:br>
              <a:rPr lang="en-US" sz="2400" b="1" dirty="0" smtClean="0"/>
            </a:br>
            <a:r>
              <a:rPr lang="en-US" sz="2400" b="1" dirty="0" smtClean="0"/>
              <a:t>        </a:t>
            </a:r>
            <a:r>
              <a:rPr lang="ar-IQ" sz="2400" b="1" dirty="0" smtClean="0"/>
              <a:t> </a:t>
            </a:r>
            <a:r>
              <a:rPr lang="ar-IQ" sz="2400" b="1" dirty="0" err="1" smtClean="0"/>
              <a:t>الأسم</a:t>
            </a:r>
            <a:r>
              <a:rPr lang="ar-IQ" sz="2400" b="1" dirty="0" smtClean="0"/>
              <a:t> العلمي  </a:t>
            </a:r>
            <a:r>
              <a:rPr lang="en-US" sz="2400" b="1" u="sng" dirty="0" err="1" smtClean="0"/>
              <a:t>Phalaris</a:t>
            </a:r>
            <a:r>
              <a:rPr lang="en-US" sz="2400" b="1" u="sng" dirty="0" smtClean="0"/>
              <a:t> minor</a:t>
            </a:r>
            <a:r>
              <a:rPr lang="ar-IQ" sz="2400" b="1" u="sng" dirty="0" smtClean="0"/>
              <a:t> </a:t>
            </a:r>
            <a:r>
              <a:rPr lang="ar-IQ" sz="2400" dirty="0" smtClean="0"/>
              <a:t/>
            </a:r>
            <a:br>
              <a:rPr lang="ar-IQ" sz="2400" dirty="0" smtClean="0"/>
            </a:br>
            <a:r>
              <a:rPr lang="ar-IQ" sz="2700" dirty="0" smtClean="0"/>
              <a:t>دغل حولي يتكاثر  بالبذور الساق قائمة متفرعة والأوراق شريطية ذات نهاية أبرية. وعند قطع الساق يلاحظ ظهور عصارة حمراء تختفي أثناء </a:t>
            </a:r>
            <a:r>
              <a:rPr lang="ar-IQ" sz="2700" dirty="0" err="1" smtClean="0"/>
              <a:t>التزهير</a:t>
            </a:r>
            <a:r>
              <a:rPr lang="ar-IQ" sz="2700" dirty="0" smtClean="0"/>
              <a:t>، عدد البذور التي يكونها النبات 5000 بذرة . ينمو الدغل في حقول الحبوب والحدائق وحقول الخضر وجوانب قنوات الري ويرعى من قبل الحيوانات ولكن قيمته الغذائية منخفضة وهو مضر للخيول والحيوانات الصغيرة العمر. </a:t>
            </a:r>
            <a:r>
              <a:rPr lang="ar-IQ" sz="2400" dirty="0" smtClean="0"/>
              <a:t/>
            </a:r>
            <a:br>
              <a:rPr lang="ar-IQ" sz="2400" dirty="0" smtClean="0"/>
            </a:br>
            <a:r>
              <a:rPr lang="ar-IQ" sz="2400" dirty="0" smtClean="0"/>
              <a:t/>
            </a:r>
            <a:br>
              <a:rPr lang="ar-IQ" sz="2400" dirty="0" smtClean="0"/>
            </a:br>
            <a:r>
              <a:rPr lang="ar-IQ" sz="2700" b="1" dirty="0" smtClean="0"/>
              <a:t>5. ذيل </a:t>
            </a:r>
            <a:r>
              <a:rPr lang="ar-IQ" sz="2700" b="1" dirty="0" err="1" smtClean="0"/>
              <a:t>البزون</a:t>
            </a:r>
            <a:r>
              <a:rPr lang="ar-IQ" sz="2700" b="1" dirty="0" smtClean="0"/>
              <a:t> </a:t>
            </a:r>
            <a:r>
              <a:rPr lang="en-US" sz="2700" b="1" dirty="0" smtClean="0"/>
              <a:t>Annual beard grass </a:t>
            </a:r>
            <a:r>
              <a:rPr lang="ar-IQ" sz="2700" b="1" dirty="0" smtClean="0"/>
              <a:t> </a:t>
            </a:r>
            <a:br>
              <a:rPr lang="ar-IQ" sz="2700" b="1" dirty="0" smtClean="0"/>
            </a:br>
            <a:r>
              <a:rPr lang="ar-IQ" sz="2700" b="1" dirty="0" smtClean="0"/>
              <a:t>  </a:t>
            </a:r>
            <a:r>
              <a:rPr lang="ar-IQ" sz="2700" b="1" dirty="0" err="1" smtClean="0"/>
              <a:t>الأسم</a:t>
            </a:r>
            <a:r>
              <a:rPr lang="ar-IQ" sz="2700" b="1" dirty="0" smtClean="0"/>
              <a:t> العلمي </a:t>
            </a:r>
            <a:r>
              <a:rPr lang="en-US" sz="2700" b="1" u="sng" dirty="0" err="1" smtClean="0"/>
              <a:t>Polypogon</a:t>
            </a:r>
            <a:r>
              <a:rPr lang="en-US" sz="2700" b="1" u="sng" dirty="0" smtClean="0"/>
              <a:t> </a:t>
            </a:r>
            <a:r>
              <a:rPr lang="en-US" sz="2700" b="1" u="sng" dirty="0" err="1" smtClean="0"/>
              <a:t>monspelieusis</a:t>
            </a:r>
            <a:r>
              <a:rPr lang="ar-IQ" sz="2700" b="1" u="sng" dirty="0" smtClean="0"/>
              <a:t> </a:t>
            </a:r>
            <a:r>
              <a:rPr lang="ar-IQ" sz="2400" dirty="0" smtClean="0"/>
              <a:t/>
            </a:r>
            <a:br>
              <a:rPr lang="ar-IQ" sz="2400" dirty="0" smtClean="0"/>
            </a:br>
            <a:r>
              <a:rPr lang="ar-IQ" sz="2700" dirty="0" smtClean="0"/>
              <a:t>دغل حولي شتوي يتكاثر بالبذور يتواجد في حقول الحنطة والشعير، الساق قائمة والأوراق شريطية والسنبلة اسطوانية ذا شعر كثيف.</a:t>
            </a:r>
            <a:r>
              <a:rPr lang="ar-IQ" sz="2400" dirty="0" smtClean="0"/>
              <a:t/>
            </a:r>
            <a:br>
              <a:rPr lang="ar-IQ" sz="2400" dirty="0" smtClean="0"/>
            </a:br>
            <a:endParaRPr lang="ar-IQ"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دميم.jpg"/>
          <p:cNvPicPr>
            <a:picLocks noChangeAspect="1"/>
          </p:cNvPicPr>
          <p:nvPr/>
        </p:nvPicPr>
        <p:blipFill>
          <a:blip r:embed="rId2"/>
          <a:stretch>
            <a:fillRect/>
          </a:stretch>
        </p:blipFill>
        <p:spPr>
          <a:xfrm>
            <a:off x="0" y="228600"/>
            <a:ext cx="9144000" cy="591504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ذيل.jpg"/>
          <p:cNvPicPr>
            <a:picLocks noChangeAspect="1"/>
          </p:cNvPicPr>
          <p:nvPr/>
        </p:nvPicPr>
        <p:blipFill>
          <a:blip r:embed="rId2"/>
          <a:stretch>
            <a:fillRect/>
          </a:stretch>
        </p:blipFill>
        <p:spPr>
          <a:xfrm>
            <a:off x="555384" y="0"/>
            <a:ext cx="8033232" cy="6858000"/>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TotalTime>
  <Words>378</Words>
  <Application>Microsoft Office PowerPoint</Application>
  <PresentationFormat>عرض على الشاشة (3:4)‏</PresentationFormat>
  <Paragraphs>34</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مكافحة الأدغال الجزء العملي</vt:lpstr>
      <vt:lpstr>أدغال العائلة النجيلية Poaceae</vt:lpstr>
      <vt:lpstr>عرض تقديمي في PowerPoint</vt:lpstr>
      <vt:lpstr>عرض تقديمي في PowerPoint</vt:lpstr>
      <vt:lpstr>عرض تقديمي في PowerPoint</vt:lpstr>
      <vt:lpstr>عرض تقديمي في PowerPoint</vt:lpstr>
      <vt:lpstr>  4. أبو دميم Canary grass           الأسم العلمي  Phalaris minor  دغل حولي يتكاثر  بالبذور الساق قائمة متفرعة والأوراق شريطية ذات نهاية أبرية. وعند قطع الساق يلاحظ ظهور عصارة حمراء تختفي أثناء التزهير، عدد البذور التي يكونها النبات 5000 بذرة . ينمو الدغل في حقول الحبوب والحدائق وحقول الخضر وجوانب قنوات الري ويرعى من قبل الحيوانات ولكن قيمته الغذائية منخفضة وهو مضر للخيول والحيوانات الصغيرة العمر.   5. ذيل البزون Annual beard grass     الأسم العلمي Polypogon monspelieusis  دغل حولي شتوي يتكاثر بالبذور يتواجد في حقول الحنطة والشعير، الساق قائمة والأوراق شريطية والسنبلة اسطوانية ذا شعر كثيف. </vt:lpstr>
      <vt:lpstr>عرض تقديمي في PowerPoint</vt:lpstr>
      <vt:lpstr>عرض تقديمي في PowerPoint</vt:lpstr>
      <vt:lpstr>عرض تقديمي في PowerPoint</vt:lpstr>
      <vt:lpstr>عرض تقديمي في PowerPoint</vt:lpstr>
      <vt:lpstr>** وتكافح الأدغال النجيلية الحولية بأحد المبيدات التالية : أ- Diuron . ب_Linuron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مراعي عملي</dc:title>
  <dc:creator>lenovo</dc:creator>
  <cp:lastModifiedBy>mohammed</cp:lastModifiedBy>
  <cp:revision>54</cp:revision>
  <dcterms:created xsi:type="dcterms:W3CDTF">2022-04-11T20:16:18Z</dcterms:created>
  <dcterms:modified xsi:type="dcterms:W3CDTF">2024-02-06T10:16:47Z</dcterms:modified>
</cp:coreProperties>
</file>